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15620"/>
    <p:restoredTop sz="97730" autoAdjust="0"/>
  </p:normalViewPr>
  <p:slideViewPr>
    <p:cSldViewPr>
      <p:cViewPr varScale="1">
        <p:scale>
          <a:sx n="70" d="100"/>
          <a:sy n="70" d="100"/>
        </p:scale>
        <p:origin x="183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6B5123-9E40-4DC6-B0BF-B2224FB2FE5B}" type="datetimeFigureOut">
              <a:rPr kumimoji="1" lang="ja-JP" altLang="en-US" smtClean="0"/>
              <a:t>2017/6/8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01700" y="739775"/>
            <a:ext cx="493236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100" y="4686300"/>
            <a:ext cx="5389563" cy="44402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9413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4763" y="9371013"/>
            <a:ext cx="2919412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DE7051-9C09-4DF6-B19A-0EE47A04D3B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490530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DE7051-9C09-4DF6-B19A-0EE47A04D3BB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162109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D2506-1C67-45DF-A099-4DD2A3884BF7}" type="datetimeFigureOut">
              <a:rPr kumimoji="1" lang="ja-JP" altLang="en-US" smtClean="0"/>
              <a:t>2017/6/8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6D7E0-1B2E-4CAA-B453-A55873D58D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550297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D2506-1C67-45DF-A099-4DD2A3884BF7}" type="datetimeFigureOut">
              <a:rPr kumimoji="1" lang="ja-JP" altLang="en-US" smtClean="0"/>
              <a:t>2017/6/8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6D7E0-1B2E-4CAA-B453-A55873D58D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564885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D2506-1C67-45DF-A099-4DD2A3884BF7}" type="datetimeFigureOut">
              <a:rPr kumimoji="1" lang="ja-JP" altLang="en-US" smtClean="0"/>
              <a:t>2017/6/8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6D7E0-1B2E-4CAA-B453-A55873D58D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892269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D2506-1C67-45DF-A099-4DD2A3884BF7}" type="datetimeFigureOut">
              <a:rPr kumimoji="1" lang="ja-JP" altLang="en-US" smtClean="0"/>
              <a:t>2017/6/8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6D7E0-1B2E-4CAA-B453-A55873D58D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188236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D2506-1C67-45DF-A099-4DD2A3884BF7}" type="datetimeFigureOut">
              <a:rPr kumimoji="1" lang="ja-JP" altLang="en-US" smtClean="0"/>
              <a:t>2017/6/8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6D7E0-1B2E-4CAA-B453-A55873D58D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48375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D2506-1C67-45DF-A099-4DD2A3884BF7}" type="datetimeFigureOut">
              <a:rPr kumimoji="1" lang="ja-JP" altLang="en-US" smtClean="0"/>
              <a:t>2017/6/8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6D7E0-1B2E-4CAA-B453-A55873D58D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88471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D2506-1C67-45DF-A099-4DD2A3884BF7}" type="datetimeFigureOut">
              <a:rPr kumimoji="1" lang="ja-JP" altLang="en-US" smtClean="0"/>
              <a:t>2017/6/8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6D7E0-1B2E-4CAA-B453-A55873D58D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504484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D2506-1C67-45DF-A099-4DD2A3884BF7}" type="datetimeFigureOut">
              <a:rPr kumimoji="1" lang="ja-JP" altLang="en-US" smtClean="0"/>
              <a:t>2017/6/8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6D7E0-1B2E-4CAA-B453-A55873D58D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508191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D2506-1C67-45DF-A099-4DD2A3884BF7}" type="datetimeFigureOut">
              <a:rPr kumimoji="1" lang="ja-JP" altLang="en-US" smtClean="0"/>
              <a:t>2017/6/8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6D7E0-1B2E-4CAA-B453-A55873D58D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276775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D2506-1C67-45DF-A099-4DD2A3884BF7}" type="datetimeFigureOut">
              <a:rPr kumimoji="1" lang="ja-JP" altLang="en-US" smtClean="0"/>
              <a:t>2017/6/8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6D7E0-1B2E-4CAA-B453-A55873D58D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857085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D2506-1C67-45DF-A099-4DD2A3884BF7}" type="datetimeFigureOut">
              <a:rPr kumimoji="1" lang="ja-JP" altLang="en-US" smtClean="0"/>
              <a:t>2017/6/8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6D7E0-1B2E-4CAA-B453-A55873D58D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69032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9D2506-1C67-45DF-A099-4DD2A3884BF7}" type="datetimeFigureOut">
              <a:rPr kumimoji="1" lang="ja-JP" altLang="en-US" smtClean="0"/>
              <a:t>2017/6/8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66D7E0-1B2E-4CAA-B453-A55873D58D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23376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y.us.emb-japan.go.jp/jp/l/03.html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://www.ny.us.emb-japan.go.jp/jp/c/06.html" TargetMode="External"/><Relationship Id="rId4" Type="http://schemas.openxmlformats.org/officeDocument/2006/relationships/hyperlink" Target="http://www.japanrailpass.net/about_jrp.html#bm_001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曲折矢印 65"/>
          <p:cNvSpPr/>
          <p:nvPr/>
        </p:nvSpPr>
        <p:spPr>
          <a:xfrm flipV="1">
            <a:off x="2627784" y="2830089"/>
            <a:ext cx="1080312" cy="1922104"/>
          </a:xfrm>
          <a:prstGeom prst="bentArrow">
            <a:avLst>
              <a:gd name="adj1" fmla="val 7626"/>
              <a:gd name="adj2" fmla="val 9412"/>
              <a:gd name="adj3" fmla="val 12552"/>
              <a:gd name="adj4" fmla="val 43750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6" name="右矢印 15"/>
          <p:cNvSpPr/>
          <p:nvPr/>
        </p:nvSpPr>
        <p:spPr>
          <a:xfrm>
            <a:off x="3518704" y="1121326"/>
            <a:ext cx="3069520" cy="204870"/>
          </a:xfrm>
          <a:prstGeom prst="rightArrow">
            <a:avLst>
              <a:gd name="adj1" fmla="val 31829"/>
              <a:gd name="adj2" fmla="val 59031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5" name="右矢印 4"/>
          <p:cNvSpPr/>
          <p:nvPr/>
        </p:nvSpPr>
        <p:spPr>
          <a:xfrm rot="18431572">
            <a:off x="1331267" y="1811498"/>
            <a:ext cx="1155728" cy="225316"/>
          </a:xfrm>
          <a:prstGeom prst="rightArrow">
            <a:avLst>
              <a:gd name="adj1" fmla="val 31829"/>
              <a:gd name="adj2" fmla="val 59031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597541" y="2032556"/>
            <a:ext cx="369012" cy="21544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kumimoji="1" lang="ja-JP" altLang="en-US" sz="800" dirty="0" smtClean="0"/>
              <a:t>ある</a:t>
            </a:r>
            <a:endParaRPr kumimoji="1" lang="ja-JP" altLang="en-US" sz="800" dirty="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3833342" y="1116039"/>
            <a:ext cx="595035" cy="21544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kumimoji="1" lang="en-US" altLang="ja-JP" sz="800" dirty="0" smtClean="0"/>
              <a:t>10</a:t>
            </a:r>
            <a:r>
              <a:rPr kumimoji="1" lang="ja-JP" altLang="en-US" sz="800" dirty="0" smtClean="0"/>
              <a:t>年以上</a:t>
            </a:r>
            <a:endParaRPr kumimoji="1" lang="ja-JP" altLang="en-US" sz="800" dirty="0"/>
          </a:p>
        </p:txBody>
      </p:sp>
      <p:sp>
        <p:nvSpPr>
          <p:cNvPr id="11" name="角丸四角形 10"/>
          <p:cNvSpPr/>
          <p:nvPr/>
        </p:nvSpPr>
        <p:spPr>
          <a:xfrm>
            <a:off x="539553" y="2368907"/>
            <a:ext cx="1039800" cy="683340"/>
          </a:xfrm>
          <a:prstGeom prst="round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 smtClean="0">
                <a:solidFill>
                  <a:schemeClr val="tx1"/>
                </a:solidFill>
              </a:rPr>
              <a:t>米グリーンカード</a:t>
            </a:r>
            <a:endParaRPr kumimoji="1" lang="en-US" altLang="ja-JP" sz="1200" dirty="0" smtClean="0">
              <a:solidFill>
                <a:schemeClr val="tx1"/>
              </a:solidFill>
            </a:endParaRPr>
          </a:p>
          <a:p>
            <a:pPr algn="ctr"/>
            <a:r>
              <a:rPr lang="en-US" altLang="ja-JP" sz="800" dirty="0" smtClean="0">
                <a:solidFill>
                  <a:schemeClr val="tx1"/>
                </a:solidFill>
              </a:rPr>
              <a:t>※</a:t>
            </a:r>
            <a:r>
              <a:rPr lang="en-US" altLang="ja-JP" sz="800" b="1" u="sng" dirty="0" smtClean="0">
                <a:solidFill>
                  <a:schemeClr val="tx1"/>
                </a:solidFill>
              </a:rPr>
              <a:t>1989</a:t>
            </a:r>
            <a:r>
              <a:rPr lang="ja-JP" altLang="en-US" sz="800" b="1" u="sng" dirty="0" smtClean="0">
                <a:solidFill>
                  <a:schemeClr val="tx1"/>
                </a:solidFill>
              </a:rPr>
              <a:t>年以降に発給されたもの</a:t>
            </a:r>
            <a:endParaRPr kumimoji="1" lang="ja-JP" altLang="en-US" sz="800" b="1" u="sng" dirty="0">
              <a:solidFill>
                <a:schemeClr val="tx1"/>
              </a:solidFill>
            </a:endParaRPr>
          </a:p>
        </p:txBody>
      </p:sp>
      <p:sp>
        <p:nvSpPr>
          <p:cNvPr id="12" name="右矢印 11"/>
          <p:cNvSpPr/>
          <p:nvPr/>
        </p:nvSpPr>
        <p:spPr>
          <a:xfrm>
            <a:off x="1603197" y="2539754"/>
            <a:ext cx="726712" cy="225316"/>
          </a:xfrm>
          <a:prstGeom prst="rightArrow">
            <a:avLst>
              <a:gd name="adj1" fmla="val 31829"/>
              <a:gd name="adj2" fmla="val 59031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1698700" y="2544690"/>
            <a:ext cx="375424" cy="21544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ja-JP" altLang="en-US" sz="800" dirty="0"/>
              <a:t>ない</a:t>
            </a:r>
            <a:endParaRPr kumimoji="1" lang="ja-JP" altLang="en-US" sz="800" dirty="0"/>
          </a:p>
        </p:txBody>
      </p:sp>
      <p:sp>
        <p:nvSpPr>
          <p:cNvPr id="14" name="角丸四角形 13"/>
          <p:cNvSpPr/>
          <p:nvPr/>
        </p:nvSpPr>
        <p:spPr>
          <a:xfrm>
            <a:off x="2222189" y="937436"/>
            <a:ext cx="1269692" cy="533440"/>
          </a:xfrm>
          <a:prstGeom prst="round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050" dirty="0">
                <a:solidFill>
                  <a:schemeClr val="tx1"/>
                </a:solidFill>
              </a:rPr>
              <a:t>「</a:t>
            </a:r>
            <a:r>
              <a:rPr lang="en-US" altLang="ja-JP" sz="1050" dirty="0">
                <a:solidFill>
                  <a:schemeClr val="tx1"/>
                </a:solidFill>
              </a:rPr>
              <a:t>Resident since</a:t>
            </a:r>
            <a:r>
              <a:rPr lang="ja-JP" altLang="en-US" sz="1050" dirty="0">
                <a:solidFill>
                  <a:schemeClr val="tx1"/>
                </a:solidFill>
              </a:rPr>
              <a:t>」以下記載の日付</a:t>
            </a:r>
          </a:p>
        </p:txBody>
      </p:sp>
      <p:sp>
        <p:nvSpPr>
          <p:cNvPr id="17" name="角丸四角形 16"/>
          <p:cNvSpPr/>
          <p:nvPr/>
        </p:nvSpPr>
        <p:spPr>
          <a:xfrm>
            <a:off x="6627225" y="822613"/>
            <a:ext cx="2481280" cy="685411"/>
          </a:xfrm>
          <a:prstGeom prst="round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200" dirty="0">
                <a:solidFill>
                  <a:schemeClr val="tx1"/>
                </a:solidFill>
              </a:rPr>
              <a:t>在外公館での</a:t>
            </a:r>
            <a:r>
              <a:rPr lang="ja-JP" altLang="en-US" sz="1200" dirty="0" smtClean="0">
                <a:solidFill>
                  <a:schemeClr val="tx1"/>
                </a:solidFill>
              </a:rPr>
              <a:t>手続き</a:t>
            </a:r>
            <a:r>
              <a:rPr lang="ja-JP" altLang="en-US" sz="1200" dirty="0">
                <a:solidFill>
                  <a:schemeClr val="tx1"/>
                </a:solidFill>
              </a:rPr>
              <a:t>は</a:t>
            </a:r>
            <a:r>
              <a:rPr lang="ja-JP" altLang="en-US" sz="1200" dirty="0" smtClean="0">
                <a:solidFill>
                  <a:schemeClr val="tx1"/>
                </a:solidFill>
              </a:rPr>
              <a:t>不要です。</a:t>
            </a:r>
            <a:endParaRPr lang="en-US" altLang="ja-JP" sz="1200" dirty="0" smtClean="0">
              <a:solidFill>
                <a:schemeClr val="tx1"/>
              </a:solidFill>
            </a:endParaRPr>
          </a:p>
          <a:p>
            <a:r>
              <a:rPr lang="en-US" altLang="ja-JP" sz="1200" dirty="0" smtClean="0">
                <a:solidFill>
                  <a:schemeClr val="tx1"/>
                </a:solidFill>
              </a:rPr>
              <a:t>※</a:t>
            </a:r>
            <a:r>
              <a:rPr lang="ja-JP" altLang="en-US" sz="1200" dirty="0" smtClean="0">
                <a:solidFill>
                  <a:schemeClr val="tx1"/>
                </a:solidFill>
              </a:rPr>
              <a:t>「在留証明」や「在留届の写し」は不要です。</a:t>
            </a:r>
            <a:endParaRPr lang="ja-JP" altLang="en-US" sz="1200" dirty="0">
              <a:solidFill>
                <a:schemeClr val="tx1"/>
              </a:solidFill>
            </a:endParaRPr>
          </a:p>
        </p:txBody>
      </p:sp>
      <p:sp>
        <p:nvSpPr>
          <p:cNvPr id="19" name="右矢印 18"/>
          <p:cNvSpPr/>
          <p:nvPr/>
        </p:nvSpPr>
        <p:spPr>
          <a:xfrm rot="5400000">
            <a:off x="2260171" y="1836152"/>
            <a:ext cx="881571" cy="225316"/>
          </a:xfrm>
          <a:prstGeom prst="rightArrow">
            <a:avLst>
              <a:gd name="adj1" fmla="val 31829"/>
              <a:gd name="adj2" fmla="val 59031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2403409" y="1627902"/>
            <a:ext cx="595035" cy="21544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kumimoji="1" lang="en-US" altLang="ja-JP" sz="800" dirty="0" smtClean="0"/>
              <a:t>10</a:t>
            </a:r>
            <a:r>
              <a:rPr kumimoji="1" lang="ja-JP" altLang="en-US" sz="800" dirty="0" smtClean="0"/>
              <a:t>年未満</a:t>
            </a:r>
            <a:endParaRPr kumimoji="1" lang="ja-JP" altLang="en-US" sz="800" dirty="0"/>
          </a:p>
        </p:txBody>
      </p:sp>
      <p:sp>
        <p:nvSpPr>
          <p:cNvPr id="20" name="角丸四角形 19"/>
          <p:cNvSpPr/>
          <p:nvPr/>
        </p:nvSpPr>
        <p:spPr>
          <a:xfrm>
            <a:off x="2337578" y="2403747"/>
            <a:ext cx="726698" cy="394486"/>
          </a:xfrm>
          <a:prstGeom prst="round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 smtClean="0">
                <a:solidFill>
                  <a:schemeClr val="tx1"/>
                </a:solidFill>
              </a:rPr>
              <a:t>在留届</a:t>
            </a:r>
            <a:endParaRPr kumimoji="1" lang="en-US" altLang="ja-JP" sz="1200" dirty="0" smtClean="0">
              <a:solidFill>
                <a:schemeClr val="tx1"/>
              </a:solidFill>
            </a:endParaRPr>
          </a:p>
        </p:txBody>
      </p:sp>
      <p:sp>
        <p:nvSpPr>
          <p:cNvPr id="24" name="右矢印 23"/>
          <p:cNvSpPr/>
          <p:nvPr/>
        </p:nvSpPr>
        <p:spPr>
          <a:xfrm>
            <a:off x="5439064" y="4437112"/>
            <a:ext cx="1221168" cy="225316"/>
          </a:xfrm>
          <a:prstGeom prst="rightArrow">
            <a:avLst>
              <a:gd name="adj1" fmla="val 31829"/>
              <a:gd name="adj2" fmla="val 59031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5" name="右矢印 24"/>
          <p:cNvSpPr/>
          <p:nvPr/>
        </p:nvSpPr>
        <p:spPr>
          <a:xfrm rot="19968832">
            <a:off x="2999076" y="2282043"/>
            <a:ext cx="1081628" cy="225316"/>
          </a:xfrm>
          <a:prstGeom prst="rightArrow">
            <a:avLst>
              <a:gd name="adj1" fmla="val 31829"/>
              <a:gd name="adj2" fmla="val 59031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3202336" y="2314625"/>
            <a:ext cx="595035" cy="21544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kumimoji="1" lang="ja-JP" altLang="en-US" sz="800" dirty="0" smtClean="0"/>
              <a:t>届出済み</a:t>
            </a:r>
            <a:endParaRPr kumimoji="1" lang="ja-JP" altLang="en-US" sz="800" dirty="0"/>
          </a:p>
        </p:txBody>
      </p:sp>
      <p:sp>
        <p:nvSpPr>
          <p:cNvPr id="26" name="角丸四角形 25"/>
          <p:cNvSpPr/>
          <p:nvPr/>
        </p:nvSpPr>
        <p:spPr>
          <a:xfrm>
            <a:off x="3995936" y="1843345"/>
            <a:ext cx="1415532" cy="297857"/>
          </a:xfrm>
          <a:prstGeom prst="round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000" dirty="0" smtClean="0">
                <a:solidFill>
                  <a:schemeClr val="tx1"/>
                </a:solidFill>
              </a:rPr>
              <a:t>在留届受付（提出）日</a:t>
            </a:r>
            <a:endParaRPr lang="ja-JP" altLang="en-US" sz="1000" dirty="0">
              <a:solidFill>
                <a:schemeClr val="tx1"/>
              </a:solidFill>
            </a:endParaRPr>
          </a:p>
        </p:txBody>
      </p:sp>
      <p:sp>
        <p:nvSpPr>
          <p:cNvPr id="30" name="右矢印 29"/>
          <p:cNvSpPr/>
          <p:nvPr/>
        </p:nvSpPr>
        <p:spPr>
          <a:xfrm>
            <a:off x="5439063" y="1891284"/>
            <a:ext cx="1969740" cy="225316"/>
          </a:xfrm>
          <a:prstGeom prst="rightArrow">
            <a:avLst>
              <a:gd name="adj1" fmla="val 31829"/>
              <a:gd name="adj2" fmla="val 59031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34" name="角丸四角形 33"/>
          <p:cNvSpPr/>
          <p:nvPr/>
        </p:nvSpPr>
        <p:spPr>
          <a:xfrm>
            <a:off x="7452320" y="1677900"/>
            <a:ext cx="1590723" cy="635818"/>
          </a:xfrm>
          <a:prstGeom prst="round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200" dirty="0" smtClean="0">
                <a:solidFill>
                  <a:schemeClr val="tx1"/>
                </a:solidFill>
              </a:rPr>
              <a:t>在留届の写しの交付を申請</a:t>
            </a:r>
            <a:r>
              <a:rPr lang="ja-JP" altLang="en-US" sz="1200" dirty="0">
                <a:solidFill>
                  <a:schemeClr val="tx1"/>
                </a:solidFill>
              </a:rPr>
              <a:t>して</a:t>
            </a:r>
            <a:r>
              <a:rPr lang="ja-JP" altLang="en-US" sz="1200" dirty="0" smtClean="0">
                <a:solidFill>
                  <a:schemeClr val="tx1"/>
                </a:solidFill>
              </a:rPr>
              <a:t>下さい</a:t>
            </a:r>
            <a:r>
              <a:rPr lang="ja-JP" altLang="en-US" sz="1200" dirty="0">
                <a:solidFill>
                  <a:schemeClr val="tx1"/>
                </a:solidFill>
              </a:rPr>
              <a:t>。</a:t>
            </a:r>
          </a:p>
        </p:txBody>
      </p:sp>
      <p:sp>
        <p:nvSpPr>
          <p:cNvPr id="35" name="角丸四角形 34"/>
          <p:cNvSpPr/>
          <p:nvPr/>
        </p:nvSpPr>
        <p:spPr>
          <a:xfrm>
            <a:off x="134831" y="613228"/>
            <a:ext cx="1780634" cy="807185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 w="762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 dirty="0" smtClean="0">
                <a:solidFill>
                  <a:schemeClr val="tx1"/>
                </a:solidFill>
              </a:rPr>
              <a:t>米国居住中で</a:t>
            </a:r>
            <a:endParaRPr kumimoji="1" lang="en-US" altLang="ja-JP" sz="1600" dirty="0" smtClean="0">
              <a:solidFill>
                <a:schemeClr val="tx1"/>
              </a:solidFill>
            </a:endParaRPr>
          </a:p>
          <a:p>
            <a:pPr algn="ctr"/>
            <a:r>
              <a:rPr lang="ja-JP" altLang="en-US" sz="1600" dirty="0" smtClean="0">
                <a:solidFill>
                  <a:schemeClr val="tx1"/>
                </a:solidFill>
              </a:rPr>
              <a:t>ＪＲパス購入希望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37" name="角丸四角形 36"/>
          <p:cNvSpPr/>
          <p:nvPr/>
        </p:nvSpPr>
        <p:spPr>
          <a:xfrm>
            <a:off x="3743666" y="4221091"/>
            <a:ext cx="1667802" cy="936098"/>
          </a:xfrm>
          <a:prstGeom prst="round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 smtClean="0">
                <a:solidFill>
                  <a:schemeClr val="tx1"/>
                </a:solidFill>
              </a:rPr>
              <a:t>当館管轄地域内での居住歴</a:t>
            </a:r>
            <a:endParaRPr kumimoji="1" lang="en-US" altLang="ja-JP" sz="1400" dirty="0" smtClean="0">
              <a:solidFill>
                <a:schemeClr val="tx1"/>
              </a:solidFill>
            </a:endParaRPr>
          </a:p>
          <a:p>
            <a:pPr algn="ctr"/>
            <a:r>
              <a:rPr lang="en-US" altLang="ja-JP" sz="1000" dirty="0" smtClean="0">
                <a:solidFill>
                  <a:schemeClr val="tx1"/>
                </a:solidFill>
              </a:rPr>
              <a:t>※</a:t>
            </a:r>
            <a:r>
              <a:rPr lang="ja-JP" altLang="en-US" sz="1000" dirty="0" smtClean="0">
                <a:solidFill>
                  <a:schemeClr val="tx1"/>
                </a:solidFill>
              </a:rPr>
              <a:t>当館管轄地域は</a:t>
            </a:r>
            <a:r>
              <a:rPr lang="ja-JP" altLang="en-US" sz="1000" dirty="0" smtClean="0">
                <a:solidFill>
                  <a:schemeClr val="tx1"/>
                </a:solidFill>
                <a:hlinkClick r:id="rId3"/>
              </a:rPr>
              <a:t>こちら</a:t>
            </a:r>
            <a:r>
              <a:rPr lang="ja-JP" altLang="en-US" sz="1000" dirty="0" smtClean="0">
                <a:solidFill>
                  <a:schemeClr val="tx1"/>
                </a:solidFill>
              </a:rPr>
              <a:t>よりご確認下さい。</a:t>
            </a:r>
            <a:endParaRPr kumimoji="1" lang="en-US" altLang="ja-JP" sz="1000" dirty="0" smtClean="0">
              <a:solidFill>
                <a:schemeClr val="tx1"/>
              </a:solidFill>
            </a:endParaRPr>
          </a:p>
        </p:txBody>
      </p:sp>
      <p:sp>
        <p:nvSpPr>
          <p:cNvPr id="42" name="角丸四角形 41"/>
          <p:cNvSpPr/>
          <p:nvPr/>
        </p:nvSpPr>
        <p:spPr>
          <a:xfrm>
            <a:off x="7130875" y="5780653"/>
            <a:ext cx="1872193" cy="885311"/>
          </a:xfrm>
          <a:prstGeom prst="roundRect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200" dirty="0" smtClean="0">
                <a:solidFill>
                  <a:schemeClr val="tx1"/>
                </a:solidFill>
              </a:rPr>
              <a:t>ＪＲパス購入対象ではありません。</a:t>
            </a:r>
            <a:endParaRPr lang="en-US" altLang="ja-JP" sz="1200" dirty="0" smtClean="0">
              <a:solidFill>
                <a:schemeClr val="tx1"/>
              </a:solidFill>
            </a:endParaRPr>
          </a:p>
          <a:p>
            <a:r>
              <a:rPr lang="en-US" altLang="ja-JP" sz="1050" dirty="0" smtClean="0">
                <a:solidFill>
                  <a:schemeClr val="tx1"/>
                </a:solidFill>
              </a:rPr>
              <a:t>※</a:t>
            </a:r>
            <a:r>
              <a:rPr lang="ja-JP" altLang="en-US" sz="1050" dirty="0" smtClean="0">
                <a:solidFill>
                  <a:schemeClr val="tx1"/>
                </a:solidFill>
              </a:rPr>
              <a:t>詳細はＪＲグループの</a:t>
            </a:r>
            <a:r>
              <a:rPr lang="ja-JP" altLang="en-US" sz="1050" dirty="0" smtClean="0">
                <a:solidFill>
                  <a:schemeClr val="tx1"/>
                </a:solidFill>
                <a:hlinkClick r:id="rId4"/>
              </a:rPr>
              <a:t>ウェブサイト</a:t>
            </a:r>
            <a:r>
              <a:rPr lang="ja-JP" altLang="en-US" sz="1050" dirty="0" smtClean="0">
                <a:solidFill>
                  <a:schemeClr val="tx1"/>
                </a:solidFill>
              </a:rPr>
              <a:t>をご確認下さい。</a:t>
            </a:r>
            <a:endParaRPr lang="en-US" altLang="ja-JP" sz="1050" dirty="0" smtClean="0">
              <a:solidFill>
                <a:schemeClr val="tx1"/>
              </a:solidFill>
            </a:endParaRPr>
          </a:p>
        </p:txBody>
      </p:sp>
      <p:sp>
        <p:nvSpPr>
          <p:cNvPr id="46" name="角丸四角形 45"/>
          <p:cNvSpPr/>
          <p:nvPr/>
        </p:nvSpPr>
        <p:spPr>
          <a:xfrm>
            <a:off x="6696483" y="3875116"/>
            <a:ext cx="2016610" cy="1008112"/>
          </a:xfrm>
          <a:prstGeom prst="round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200" dirty="0" smtClean="0">
                <a:solidFill>
                  <a:schemeClr val="tx1"/>
                </a:solidFill>
              </a:rPr>
              <a:t>在留証明を</a:t>
            </a:r>
            <a:r>
              <a:rPr lang="ja-JP" altLang="en-US" sz="1200" dirty="0" smtClean="0">
                <a:solidFill>
                  <a:schemeClr val="tx1"/>
                </a:solidFill>
              </a:rPr>
              <a:t>申請</a:t>
            </a:r>
            <a:r>
              <a:rPr lang="ja-JP" altLang="en-US" sz="1200" dirty="0">
                <a:solidFill>
                  <a:schemeClr val="tx1"/>
                </a:solidFill>
              </a:rPr>
              <a:t>して</a:t>
            </a:r>
            <a:r>
              <a:rPr lang="ja-JP" altLang="en-US" sz="1200" dirty="0" smtClean="0">
                <a:solidFill>
                  <a:schemeClr val="tx1"/>
                </a:solidFill>
              </a:rPr>
              <a:t>下さい。</a:t>
            </a:r>
            <a:endParaRPr kumimoji="1" lang="en-US" altLang="ja-JP" sz="1200" dirty="0">
              <a:solidFill>
                <a:schemeClr val="tx1"/>
              </a:solidFill>
            </a:endParaRPr>
          </a:p>
          <a:p>
            <a:r>
              <a:rPr lang="en-US" altLang="ja-JP" sz="1000" dirty="0" smtClean="0">
                <a:solidFill>
                  <a:schemeClr val="tx1"/>
                </a:solidFill>
              </a:rPr>
              <a:t>※</a:t>
            </a:r>
            <a:r>
              <a:rPr lang="ja-JP" altLang="en-US" sz="1000" dirty="0" smtClean="0">
                <a:solidFill>
                  <a:schemeClr val="tx1"/>
                </a:solidFill>
              </a:rPr>
              <a:t>当館管轄地域内での在留期間が１０年以上であることが証明できる書類が必要です。</a:t>
            </a:r>
            <a:endParaRPr lang="en-US" altLang="ja-JP" sz="1000" dirty="0" smtClean="0">
              <a:solidFill>
                <a:schemeClr val="tx1"/>
              </a:solidFill>
            </a:endParaRPr>
          </a:p>
          <a:p>
            <a:r>
              <a:rPr lang="ja-JP" altLang="en-US" sz="1000" dirty="0">
                <a:solidFill>
                  <a:schemeClr val="tx1"/>
                </a:solidFill>
              </a:rPr>
              <a:t>詳細</a:t>
            </a:r>
            <a:r>
              <a:rPr lang="ja-JP" altLang="en-US" sz="1000" dirty="0" smtClean="0">
                <a:solidFill>
                  <a:schemeClr val="tx1"/>
                </a:solidFill>
              </a:rPr>
              <a:t>は</a:t>
            </a:r>
            <a:r>
              <a:rPr lang="ja-JP" altLang="en-US" sz="1000" dirty="0">
                <a:solidFill>
                  <a:schemeClr val="tx1"/>
                </a:solidFill>
                <a:hlinkClick r:id="rId5"/>
              </a:rPr>
              <a:t>こちら</a:t>
            </a:r>
            <a:r>
              <a:rPr lang="ja-JP" altLang="en-US" sz="1000" dirty="0">
                <a:solidFill>
                  <a:schemeClr val="tx1"/>
                </a:solidFill>
              </a:rPr>
              <a:t>で確認して</a:t>
            </a:r>
            <a:r>
              <a:rPr lang="ja-JP" altLang="en-US" sz="1000" dirty="0" smtClean="0">
                <a:solidFill>
                  <a:schemeClr val="tx1"/>
                </a:solidFill>
              </a:rPr>
              <a:t>下さい</a:t>
            </a:r>
            <a:r>
              <a:rPr lang="ja-JP" altLang="en-US" sz="1000" dirty="0">
                <a:solidFill>
                  <a:schemeClr val="tx1"/>
                </a:solidFill>
              </a:rPr>
              <a:t>。</a:t>
            </a:r>
            <a:endParaRPr kumimoji="1" lang="en-US" altLang="ja-JP" sz="1000" dirty="0" smtClean="0">
              <a:solidFill>
                <a:schemeClr val="tx1"/>
              </a:solidFill>
            </a:endParaRPr>
          </a:p>
        </p:txBody>
      </p:sp>
      <p:sp>
        <p:nvSpPr>
          <p:cNvPr id="51" name="角丸四角形 50"/>
          <p:cNvSpPr/>
          <p:nvPr/>
        </p:nvSpPr>
        <p:spPr>
          <a:xfrm>
            <a:off x="4504992" y="2913043"/>
            <a:ext cx="1129640" cy="467794"/>
          </a:xfrm>
          <a:prstGeom prst="round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000" dirty="0">
                <a:solidFill>
                  <a:schemeClr val="tx1"/>
                </a:solidFill>
              </a:rPr>
              <a:t>同居家族</a:t>
            </a:r>
            <a:r>
              <a:rPr lang="ja-JP" altLang="en-US" sz="1000" dirty="0" smtClean="0">
                <a:solidFill>
                  <a:schemeClr val="tx1"/>
                </a:solidFill>
              </a:rPr>
              <a:t>の</a:t>
            </a:r>
            <a:endParaRPr lang="en-US" altLang="ja-JP" sz="1000" dirty="0" smtClean="0">
              <a:solidFill>
                <a:schemeClr val="tx1"/>
              </a:solidFill>
            </a:endParaRPr>
          </a:p>
          <a:p>
            <a:pPr algn="ctr"/>
            <a:r>
              <a:rPr kumimoji="1" lang="ja-JP" altLang="en-US" sz="1000" dirty="0" smtClean="0">
                <a:solidFill>
                  <a:schemeClr val="tx1"/>
                </a:solidFill>
              </a:rPr>
              <a:t>届出への記載</a:t>
            </a:r>
            <a:endParaRPr kumimoji="1" lang="en-US" altLang="ja-JP" sz="1000" dirty="0" smtClean="0">
              <a:solidFill>
                <a:schemeClr val="tx1"/>
              </a:solidFill>
            </a:endParaRPr>
          </a:p>
        </p:txBody>
      </p:sp>
      <p:sp>
        <p:nvSpPr>
          <p:cNvPr id="74" name="テキスト ボックス 73"/>
          <p:cNvSpPr txBox="1"/>
          <p:nvPr/>
        </p:nvSpPr>
        <p:spPr>
          <a:xfrm>
            <a:off x="5652121" y="1896220"/>
            <a:ext cx="595035" cy="21544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kumimoji="1" lang="en-US" altLang="ja-JP" sz="800" dirty="0" smtClean="0"/>
              <a:t>10</a:t>
            </a:r>
            <a:r>
              <a:rPr kumimoji="1" lang="ja-JP" altLang="en-US" sz="800" dirty="0" smtClean="0"/>
              <a:t>年以上</a:t>
            </a:r>
            <a:endParaRPr kumimoji="1" lang="ja-JP" altLang="en-US" sz="800" dirty="0"/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2411941" y="2944525"/>
            <a:ext cx="487634" cy="21544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ja-JP" altLang="en-US" sz="800" dirty="0"/>
              <a:t>未</a:t>
            </a:r>
            <a:r>
              <a:rPr kumimoji="1" lang="ja-JP" altLang="en-US" sz="800" dirty="0" smtClean="0"/>
              <a:t>届け</a:t>
            </a:r>
            <a:endParaRPr kumimoji="1" lang="ja-JP" altLang="en-US" sz="800" dirty="0"/>
          </a:p>
        </p:txBody>
      </p:sp>
      <p:sp>
        <p:nvSpPr>
          <p:cNvPr id="65" name="角丸四角形 64"/>
          <p:cNvSpPr/>
          <p:nvPr/>
        </p:nvSpPr>
        <p:spPr>
          <a:xfrm>
            <a:off x="6393444" y="2938988"/>
            <a:ext cx="812936" cy="373161"/>
          </a:xfrm>
          <a:prstGeom prst="roundRect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050" dirty="0" smtClean="0">
                <a:solidFill>
                  <a:schemeClr val="tx1"/>
                </a:solidFill>
              </a:rPr>
              <a:t>同居家族の居住歴</a:t>
            </a:r>
            <a:endParaRPr kumimoji="1" lang="en-US" altLang="ja-JP" sz="1050" dirty="0" smtClean="0">
              <a:solidFill>
                <a:schemeClr val="tx1"/>
              </a:solidFill>
            </a:endParaRPr>
          </a:p>
        </p:txBody>
      </p:sp>
      <p:sp>
        <p:nvSpPr>
          <p:cNvPr id="80" name="右矢印 79"/>
          <p:cNvSpPr/>
          <p:nvPr/>
        </p:nvSpPr>
        <p:spPr>
          <a:xfrm>
            <a:off x="5672307" y="3004431"/>
            <a:ext cx="704473" cy="225316"/>
          </a:xfrm>
          <a:prstGeom prst="rightArrow">
            <a:avLst>
              <a:gd name="adj1" fmla="val 27602"/>
              <a:gd name="adj2" fmla="val 59031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81" name="右矢印 80"/>
          <p:cNvSpPr/>
          <p:nvPr/>
        </p:nvSpPr>
        <p:spPr>
          <a:xfrm>
            <a:off x="7228411" y="2999436"/>
            <a:ext cx="655957" cy="225316"/>
          </a:xfrm>
          <a:prstGeom prst="rightArrow">
            <a:avLst>
              <a:gd name="adj1" fmla="val 31829"/>
              <a:gd name="adj2" fmla="val 59031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7" name="テキスト ボックス 76"/>
          <p:cNvSpPr txBox="1"/>
          <p:nvPr/>
        </p:nvSpPr>
        <p:spPr>
          <a:xfrm>
            <a:off x="5795749" y="2912039"/>
            <a:ext cx="307777" cy="40011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eaVert" wrap="none" rtlCol="0">
            <a:spAutoFit/>
          </a:bodyPr>
          <a:lstStyle/>
          <a:p>
            <a:pPr algn="ctr"/>
            <a:r>
              <a:rPr kumimoji="1" lang="ja-JP" altLang="en-US" sz="800" dirty="0" smtClean="0"/>
              <a:t>記載済</a:t>
            </a:r>
            <a:endParaRPr kumimoji="1" lang="ja-JP" altLang="en-US" sz="800" dirty="0"/>
          </a:p>
        </p:txBody>
      </p:sp>
      <p:sp>
        <p:nvSpPr>
          <p:cNvPr id="83" name="曲折矢印 82"/>
          <p:cNvSpPr/>
          <p:nvPr/>
        </p:nvSpPr>
        <p:spPr>
          <a:xfrm flipV="1">
            <a:off x="4614914" y="5157189"/>
            <a:ext cx="2443566" cy="1008115"/>
          </a:xfrm>
          <a:prstGeom prst="bentArrow">
            <a:avLst>
              <a:gd name="adj1" fmla="val 8266"/>
              <a:gd name="adj2" fmla="val 9702"/>
              <a:gd name="adj3" fmla="val 14724"/>
              <a:gd name="adj4" fmla="val 43750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84" name="テキスト ボックス 83"/>
          <p:cNvSpPr txBox="1"/>
          <p:nvPr/>
        </p:nvSpPr>
        <p:spPr>
          <a:xfrm>
            <a:off x="4315719" y="5301208"/>
            <a:ext cx="669534" cy="21544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800" dirty="0" smtClean="0"/>
              <a:t>10</a:t>
            </a:r>
            <a:r>
              <a:rPr kumimoji="1" lang="ja-JP" altLang="en-US" sz="800" dirty="0" smtClean="0"/>
              <a:t>年未満</a:t>
            </a:r>
            <a:endParaRPr kumimoji="1" lang="ja-JP" altLang="en-US" sz="800" dirty="0"/>
          </a:p>
        </p:txBody>
      </p:sp>
      <p:sp>
        <p:nvSpPr>
          <p:cNvPr id="86" name="右矢印 85"/>
          <p:cNvSpPr/>
          <p:nvPr/>
        </p:nvSpPr>
        <p:spPr>
          <a:xfrm rot="5400000">
            <a:off x="3250641" y="3076555"/>
            <a:ext cx="2061484" cy="225316"/>
          </a:xfrm>
          <a:prstGeom prst="rightArrow">
            <a:avLst>
              <a:gd name="adj1" fmla="val 31829"/>
              <a:gd name="adj2" fmla="val 59031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3946616" y="2498495"/>
            <a:ext cx="669534" cy="21544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800" dirty="0" smtClean="0"/>
              <a:t>10</a:t>
            </a:r>
            <a:r>
              <a:rPr kumimoji="1" lang="ja-JP" altLang="en-US" sz="800" dirty="0" smtClean="0"/>
              <a:t>年未満</a:t>
            </a:r>
            <a:endParaRPr kumimoji="1" lang="ja-JP" altLang="en-US" sz="800" dirty="0"/>
          </a:p>
        </p:txBody>
      </p:sp>
      <p:sp>
        <p:nvSpPr>
          <p:cNvPr id="87" name="テキスト ボックス 86"/>
          <p:cNvSpPr txBox="1"/>
          <p:nvPr/>
        </p:nvSpPr>
        <p:spPr>
          <a:xfrm>
            <a:off x="5634632" y="4442048"/>
            <a:ext cx="595035" cy="21544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kumimoji="1" lang="en-US" altLang="ja-JP" sz="800" dirty="0" smtClean="0"/>
              <a:t>10</a:t>
            </a:r>
            <a:r>
              <a:rPr kumimoji="1" lang="ja-JP" altLang="en-US" sz="800" dirty="0" smtClean="0"/>
              <a:t>年以上</a:t>
            </a:r>
            <a:endParaRPr kumimoji="1" lang="ja-JP" altLang="en-US" sz="800" dirty="0"/>
          </a:p>
        </p:txBody>
      </p:sp>
      <p:sp>
        <p:nvSpPr>
          <p:cNvPr id="45" name="右矢印 44"/>
          <p:cNvSpPr/>
          <p:nvPr/>
        </p:nvSpPr>
        <p:spPr>
          <a:xfrm rot="5400000">
            <a:off x="7513365" y="5231005"/>
            <a:ext cx="835959" cy="225316"/>
          </a:xfrm>
          <a:prstGeom prst="rightArrow">
            <a:avLst>
              <a:gd name="adj1" fmla="val 31829"/>
              <a:gd name="adj2" fmla="val 59031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48" name="角丸四角形 47"/>
          <p:cNvSpPr/>
          <p:nvPr/>
        </p:nvSpPr>
        <p:spPr>
          <a:xfrm>
            <a:off x="7171138" y="5106335"/>
            <a:ext cx="1393454" cy="379339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900" dirty="0">
                <a:solidFill>
                  <a:schemeClr val="tx1"/>
                </a:solidFill>
              </a:rPr>
              <a:t>在留証明</a:t>
            </a:r>
            <a:r>
              <a:rPr lang="ja-JP" altLang="en-US" sz="900" dirty="0" smtClean="0">
                <a:solidFill>
                  <a:schemeClr val="tx1"/>
                </a:solidFill>
              </a:rPr>
              <a:t>で</a:t>
            </a:r>
            <a:r>
              <a:rPr lang="en-US" altLang="ja-JP" sz="900" dirty="0" smtClean="0">
                <a:solidFill>
                  <a:schemeClr val="tx1"/>
                </a:solidFill>
              </a:rPr>
              <a:t>10</a:t>
            </a:r>
            <a:r>
              <a:rPr lang="ja-JP" altLang="en-US" sz="900" dirty="0" smtClean="0">
                <a:solidFill>
                  <a:schemeClr val="tx1"/>
                </a:solidFill>
              </a:rPr>
              <a:t>年以上の在留を</a:t>
            </a:r>
            <a:r>
              <a:rPr lang="ja-JP" altLang="en-US" sz="900" dirty="0">
                <a:solidFill>
                  <a:schemeClr val="tx1"/>
                </a:solidFill>
              </a:rPr>
              <a:t>確認できない</a:t>
            </a:r>
          </a:p>
        </p:txBody>
      </p:sp>
      <p:sp>
        <p:nvSpPr>
          <p:cNvPr id="54" name="曲折矢印 53"/>
          <p:cNvSpPr/>
          <p:nvPr/>
        </p:nvSpPr>
        <p:spPr>
          <a:xfrm flipV="1">
            <a:off x="357712" y="1470879"/>
            <a:ext cx="6700768" cy="5054462"/>
          </a:xfrm>
          <a:prstGeom prst="bentArrow">
            <a:avLst>
              <a:gd name="adj1" fmla="val 1763"/>
              <a:gd name="adj2" fmla="val 1920"/>
              <a:gd name="adj3" fmla="val 3035"/>
              <a:gd name="adj4" fmla="val 43750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55" name="テキスト ボックス 54"/>
          <p:cNvSpPr txBox="1"/>
          <p:nvPr/>
        </p:nvSpPr>
        <p:spPr>
          <a:xfrm>
            <a:off x="117595" y="3488559"/>
            <a:ext cx="1005403" cy="21544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kumimoji="1" lang="ja-JP" altLang="en-US" sz="800" dirty="0" smtClean="0"/>
              <a:t>居住歴が</a:t>
            </a:r>
            <a:r>
              <a:rPr kumimoji="1" lang="en-US" altLang="ja-JP" sz="800" dirty="0" smtClean="0"/>
              <a:t>10</a:t>
            </a:r>
            <a:r>
              <a:rPr kumimoji="1" lang="ja-JP" altLang="en-US" sz="800" dirty="0" smtClean="0"/>
              <a:t>年未満</a:t>
            </a:r>
            <a:endParaRPr kumimoji="1" lang="ja-JP" altLang="en-US" sz="800" dirty="0"/>
          </a:p>
        </p:txBody>
      </p:sp>
      <p:sp>
        <p:nvSpPr>
          <p:cNvPr id="2" name="テキスト ボックス 1"/>
          <p:cNvSpPr txBox="1"/>
          <p:nvPr/>
        </p:nvSpPr>
        <p:spPr>
          <a:xfrm>
            <a:off x="3173905" y="90007"/>
            <a:ext cx="35157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/>
              <a:t>ＪＲパス購入に必要な書類</a:t>
            </a:r>
            <a:r>
              <a:rPr lang="ja-JP" altLang="en-US" dirty="0" smtClean="0"/>
              <a:t>チャート</a:t>
            </a:r>
            <a:endParaRPr kumimoji="1" lang="ja-JP" altLang="en-US" dirty="0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357712" y="305451"/>
            <a:ext cx="139012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b="1" dirty="0" smtClean="0">
                <a:solidFill>
                  <a:srgbClr val="FF0000"/>
                </a:solidFill>
              </a:rPr>
              <a:t>ここからスタート</a:t>
            </a:r>
            <a:endParaRPr kumimoji="1" lang="ja-JP" altLang="en-US" sz="1400" b="1" dirty="0">
              <a:solidFill>
                <a:srgbClr val="FF0000"/>
              </a:solidFill>
            </a:endParaRPr>
          </a:p>
        </p:txBody>
      </p:sp>
      <p:sp>
        <p:nvSpPr>
          <p:cNvPr id="56" name="右矢印 55"/>
          <p:cNvSpPr/>
          <p:nvPr/>
        </p:nvSpPr>
        <p:spPr>
          <a:xfrm rot="5400000">
            <a:off x="694629" y="1801399"/>
            <a:ext cx="886356" cy="225316"/>
          </a:xfrm>
          <a:prstGeom prst="rightArrow">
            <a:avLst>
              <a:gd name="adj1" fmla="val 31829"/>
              <a:gd name="adj2" fmla="val 59031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52" name="テキスト ボックス 51"/>
          <p:cNvSpPr txBox="1"/>
          <p:nvPr/>
        </p:nvSpPr>
        <p:spPr>
          <a:xfrm>
            <a:off x="669633" y="1677900"/>
            <a:ext cx="1005403" cy="21544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kumimoji="1" lang="ja-JP" altLang="en-US" sz="800" dirty="0" smtClean="0"/>
              <a:t>居住歴が</a:t>
            </a:r>
            <a:r>
              <a:rPr kumimoji="1" lang="en-US" altLang="ja-JP" sz="800" dirty="0" smtClean="0"/>
              <a:t>10</a:t>
            </a:r>
            <a:r>
              <a:rPr kumimoji="1" lang="ja-JP" altLang="en-US" sz="800" dirty="0" smtClean="0"/>
              <a:t>年以上</a:t>
            </a:r>
            <a:endParaRPr kumimoji="1" lang="ja-JP" altLang="en-US" sz="800" dirty="0"/>
          </a:p>
        </p:txBody>
      </p:sp>
      <p:sp>
        <p:nvSpPr>
          <p:cNvPr id="60" name="右矢印 59"/>
          <p:cNvSpPr/>
          <p:nvPr/>
        </p:nvSpPr>
        <p:spPr>
          <a:xfrm rot="5400000">
            <a:off x="4692369" y="2421226"/>
            <a:ext cx="750826" cy="225316"/>
          </a:xfrm>
          <a:prstGeom prst="rightArrow">
            <a:avLst>
              <a:gd name="adj1" fmla="val 31829"/>
              <a:gd name="adj2" fmla="val 59031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49" name="角丸四角形 48"/>
          <p:cNvSpPr/>
          <p:nvPr/>
        </p:nvSpPr>
        <p:spPr>
          <a:xfrm>
            <a:off x="4686707" y="2308825"/>
            <a:ext cx="787542" cy="379339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100" dirty="0" smtClean="0">
                <a:solidFill>
                  <a:schemeClr val="tx1"/>
                </a:solidFill>
              </a:rPr>
              <a:t>同居家族</a:t>
            </a:r>
            <a:endParaRPr kumimoji="1" lang="en-US" altLang="ja-JP" sz="1100" dirty="0" smtClean="0">
              <a:solidFill>
                <a:schemeClr val="tx1"/>
              </a:solidFill>
            </a:endParaRPr>
          </a:p>
        </p:txBody>
      </p:sp>
      <p:sp>
        <p:nvSpPr>
          <p:cNvPr id="61" name="右矢印 60"/>
          <p:cNvSpPr/>
          <p:nvPr/>
        </p:nvSpPr>
        <p:spPr>
          <a:xfrm rot="5400000">
            <a:off x="4650252" y="3687740"/>
            <a:ext cx="839119" cy="225316"/>
          </a:xfrm>
          <a:prstGeom prst="rightArrow">
            <a:avLst>
              <a:gd name="adj1" fmla="val 31829"/>
              <a:gd name="adj2" fmla="val 59031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62" name="テキスト ボックス 61"/>
          <p:cNvSpPr txBox="1"/>
          <p:nvPr/>
        </p:nvSpPr>
        <p:spPr>
          <a:xfrm>
            <a:off x="4821560" y="3557181"/>
            <a:ext cx="492443" cy="21544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kumimoji="1" lang="ja-JP" altLang="en-US" sz="800" dirty="0" smtClean="0"/>
              <a:t>未記載</a:t>
            </a:r>
            <a:endParaRPr kumimoji="1" lang="ja-JP" altLang="en-US" sz="800" dirty="0"/>
          </a:p>
        </p:txBody>
      </p:sp>
      <p:sp>
        <p:nvSpPr>
          <p:cNvPr id="63" name="角丸四角形 62"/>
          <p:cNvSpPr/>
          <p:nvPr/>
        </p:nvSpPr>
        <p:spPr>
          <a:xfrm>
            <a:off x="7892589" y="2948309"/>
            <a:ext cx="803886" cy="373161"/>
          </a:xfrm>
          <a:prstGeom prst="roundRect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050" dirty="0" smtClean="0">
                <a:solidFill>
                  <a:schemeClr val="tx1"/>
                </a:solidFill>
              </a:rPr>
              <a:t>同居家族の年齢</a:t>
            </a:r>
            <a:endParaRPr kumimoji="1" lang="en-US" altLang="ja-JP" sz="1050" dirty="0" smtClean="0">
              <a:solidFill>
                <a:schemeClr val="tx1"/>
              </a:solidFill>
            </a:endParaRPr>
          </a:p>
        </p:txBody>
      </p:sp>
      <p:sp>
        <p:nvSpPr>
          <p:cNvPr id="64" name="曲折矢印 63"/>
          <p:cNvSpPr/>
          <p:nvPr/>
        </p:nvSpPr>
        <p:spPr>
          <a:xfrm>
            <a:off x="6712025" y="2135615"/>
            <a:ext cx="695411" cy="797912"/>
          </a:xfrm>
          <a:prstGeom prst="bentArrow">
            <a:avLst>
              <a:gd name="adj1" fmla="val 11265"/>
              <a:gd name="adj2" fmla="val 14827"/>
              <a:gd name="adj3" fmla="val 18990"/>
              <a:gd name="adj4" fmla="val 43750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67" name="右矢印 66"/>
          <p:cNvSpPr/>
          <p:nvPr/>
        </p:nvSpPr>
        <p:spPr>
          <a:xfrm rot="16200000">
            <a:off x="7984688" y="2539018"/>
            <a:ext cx="588883" cy="225316"/>
          </a:xfrm>
          <a:prstGeom prst="rightArrow">
            <a:avLst>
              <a:gd name="adj1" fmla="val 31829"/>
              <a:gd name="adj2" fmla="val 59031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53" name="テキスト ボックス 52"/>
          <p:cNvSpPr txBox="1"/>
          <p:nvPr/>
        </p:nvSpPr>
        <p:spPr>
          <a:xfrm>
            <a:off x="7981611" y="2614645"/>
            <a:ext cx="595035" cy="21544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kumimoji="1" lang="en-US" altLang="ja-JP" sz="800" dirty="0" smtClean="0"/>
              <a:t>12</a:t>
            </a:r>
            <a:r>
              <a:rPr kumimoji="1" lang="ja-JP" altLang="en-US" sz="800" dirty="0" smtClean="0"/>
              <a:t>歳未満</a:t>
            </a:r>
            <a:endParaRPr kumimoji="1" lang="ja-JP" altLang="en-US" sz="800" dirty="0"/>
          </a:p>
        </p:txBody>
      </p:sp>
      <p:sp>
        <p:nvSpPr>
          <p:cNvPr id="69" name="テキスト ボックス 68"/>
          <p:cNvSpPr txBox="1"/>
          <p:nvPr/>
        </p:nvSpPr>
        <p:spPr>
          <a:xfrm>
            <a:off x="6450862" y="2582789"/>
            <a:ext cx="595035" cy="21544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kumimoji="1" lang="en-US" altLang="ja-JP" sz="800" dirty="0" smtClean="0"/>
              <a:t>10</a:t>
            </a:r>
            <a:r>
              <a:rPr kumimoji="1" lang="ja-JP" altLang="en-US" sz="800" dirty="0" smtClean="0"/>
              <a:t>年以上</a:t>
            </a:r>
            <a:endParaRPr kumimoji="1" lang="ja-JP" altLang="en-US" sz="800" dirty="0"/>
          </a:p>
        </p:txBody>
      </p:sp>
      <p:sp>
        <p:nvSpPr>
          <p:cNvPr id="70" name="曲折矢印 69"/>
          <p:cNvSpPr/>
          <p:nvPr/>
        </p:nvSpPr>
        <p:spPr>
          <a:xfrm rot="5400000">
            <a:off x="7525412" y="4283986"/>
            <a:ext cx="2649548" cy="305764"/>
          </a:xfrm>
          <a:prstGeom prst="bentArrow">
            <a:avLst>
              <a:gd name="adj1" fmla="val 20961"/>
              <a:gd name="adj2" fmla="val 33066"/>
              <a:gd name="adj3" fmla="val 45327"/>
              <a:gd name="adj4" fmla="val 43750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68" name="テキスト ボックス 67"/>
          <p:cNvSpPr txBox="1"/>
          <p:nvPr/>
        </p:nvSpPr>
        <p:spPr>
          <a:xfrm>
            <a:off x="8733150" y="3312149"/>
            <a:ext cx="309893" cy="51860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eaVert" wrap="none" rtlCol="0">
            <a:spAutoFit/>
          </a:bodyPr>
          <a:lstStyle/>
          <a:p>
            <a:pPr algn="ctr"/>
            <a:r>
              <a:rPr lang="en-US" altLang="ja-JP" sz="800" dirty="0" smtClean="0"/>
              <a:t>12</a:t>
            </a:r>
            <a:r>
              <a:rPr lang="ja-JP" altLang="en-US" sz="800" dirty="0" smtClean="0"/>
              <a:t>歳以上</a:t>
            </a:r>
            <a:endParaRPr kumimoji="1" lang="ja-JP" altLang="en-US" sz="800" dirty="0"/>
          </a:p>
        </p:txBody>
      </p:sp>
      <p:sp>
        <p:nvSpPr>
          <p:cNvPr id="72" name="テキスト ボックス 71"/>
          <p:cNvSpPr txBox="1"/>
          <p:nvPr/>
        </p:nvSpPr>
        <p:spPr>
          <a:xfrm>
            <a:off x="7345987" y="2859712"/>
            <a:ext cx="309893" cy="51860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eaVert" wrap="none" rtlCol="0">
            <a:spAutoFit/>
          </a:bodyPr>
          <a:lstStyle/>
          <a:p>
            <a:pPr algn="ctr"/>
            <a:r>
              <a:rPr lang="en-US" altLang="ja-JP" sz="800" dirty="0" smtClean="0"/>
              <a:t>10</a:t>
            </a:r>
            <a:r>
              <a:rPr lang="ja-JP" altLang="en-US" sz="800" dirty="0" smtClean="0"/>
              <a:t>年未満</a:t>
            </a:r>
            <a:endParaRPr kumimoji="1" lang="ja-JP" altLang="en-US" sz="800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6761757" y="351618"/>
            <a:ext cx="2084225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ja-JP" altLang="en-US" sz="1100" dirty="0"/>
              <a:t>平成２９年６月１日</a:t>
            </a:r>
          </a:p>
          <a:p>
            <a:pPr algn="r"/>
            <a:r>
              <a:rPr kumimoji="1" lang="ja-JP" altLang="en-US" sz="1100" dirty="0" smtClean="0"/>
              <a:t>在</a:t>
            </a:r>
            <a:r>
              <a:rPr lang="ja-JP" altLang="en-US" sz="1100" dirty="0"/>
              <a:t>ヒューストン</a:t>
            </a:r>
            <a:r>
              <a:rPr kumimoji="1" lang="ja-JP" altLang="en-US" sz="1100" dirty="0" smtClean="0"/>
              <a:t>日</a:t>
            </a:r>
            <a:r>
              <a:rPr kumimoji="1" lang="ja-JP" altLang="en-US" sz="1100" dirty="0" smtClean="0"/>
              <a:t>本国総領事館</a:t>
            </a:r>
            <a:endParaRPr kumimoji="1" lang="en-US" altLang="ja-JP" sz="1100" dirty="0" smtClean="0"/>
          </a:p>
        </p:txBody>
      </p:sp>
    </p:spTree>
    <p:extLst>
      <p:ext uri="{BB962C8B-B14F-4D97-AF65-F5344CB8AC3E}">
        <p14:creationId xmlns:p14="http://schemas.microsoft.com/office/powerpoint/2010/main" val="5636713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491</TotalTime>
  <Words>422</Words>
  <Application>Microsoft Office PowerPoint</Application>
  <PresentationFormat>On-screen Show (4:3)</PresentationFormat>
  <Paragraphs>46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ＭＳ Ｐゴシック</vt:lpstr>
      <vt:lpstr>Arial</vt:lpstr>
      <vt:lpstr>Calibri</vt:lpstr>
      <vt:lpstr>Office ​​テーマ</vt:lpstr>
      <vt:lpstr>PowerPoint Presentation</vt:lpstr>
    </vt:vector>
  </TitlesOfParts>
  <Company>外務省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情報通信課</dc:creator>
  <cp:lastModifiedBy>COOK TOMOKO</cp:lastModifiedBy>
  <cp:revision>36</cp:revision>
  <cp:lastPrinted>2017-06-02T14:56:26Z</cp:lastPrinted>
  <dcterms:created xsi:type="dcterms:W3CDTF">2017-05-22T18:29:31Z</dcterms:created>
  <dcterms:modified xsi:type="dcterms:W3CDTF">2017-06-08T20:01:38Z</dcterms:modified>
</cp:coreProperties>
</file>